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77" r:id="rId4"/>
    <p:sldId id="258" r:id="rId5"/>
    <p:sldId id="260" r:id="rId6"/>
    <p:sldId id="267" r:id="rId7"/>
    <p:sldId id="279" r:id="rId8"/>
    <p:sldId id="280" r:id="rId9"/>
    <p:sldId id="259" r:id="rId10"/>
    <p:sldId id="261" r:id="rId11"/>
    <p:sldId id="268" r:id="rId12"/>
    <p:sldId id="281" r:id="rId13"/>
    <p:sldId id="269" r:id="rId14"/>
    <p:sldId id="271" r:id="rId15"/>
    <p:sldId id="278" r:id="rId16"/>
    <p:sldId id="272" r:id="rId17"/>
    <p:sldId id="282" r:id="rId18"/>
    <p:sldId id="266" r:id="rId19"/>
    <p:sldId id="273" r:id="rId20"/>
    <p:sldId id="274" r:id="rId21"/>
    <p:sldId id="275" r:id="rId22"/>
    <p:sldId id="276" r:id="rId23"/>
    <p:sldId id="284" r:id="rId24"/>
    <p:sldId id="285" r:id="rId25"/>
    <p:sldId id="286" r:id="rId26"/>
    <p:sldId id="287" r:id="rId27"/>
    <p:sldId id="288" r:id="rId28"/>
    <p:sldId id="270" r:id="rId29"/>
    <p:sldId id="262" r:id="rId30"/>
    <p:sldId id="263" r:id="rId31"/>
    <p:sldId id="264" r:id="rId32"/>
    <p:sldId id="265" r:id="rId33"/>
    <p:sldId id="28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9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4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53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5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8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2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4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9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43C7A6-2319-41C9-84B7-1ED40A0F7D7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E897F-0DF5-4A45-BB05-80EA2DB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87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and Values</a:t>
            </a:r>
          </a:p>
        </p:txBody>
      </p:sp>
    </p:spTree>
    <p:extLst>
      <p:ext uri="{BB962C8B-B14F-4D97-AF65-F5344CB8AC3E}">
        <p14:creationId xmlns:p14="http://schemas.microsoft.com/office/powerpoint/2010/main" val="331213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Expressions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“hello” ^ “ world” </a:t>
            </a:r>
            <a:r>
              <a:rPr lang="en-US" dirty="0">
                <a:sym typeface="Wingdings" panose="05000000000000000000" pitchFamily="2" charset="2"/>
              </a:rPr>
              <a:t> “hello world”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“see” ^ “ spot” ^ “ run”  “see spot” ^ “ run”  “see spot run”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1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66305"/>
              </p:ext>
            </p:extLst>
          </p:nvPr>
        </p:nvGraphicFramePr>
        <p:xfrm>
          <a:off x="1922834" y="226202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06341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38871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228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Operator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Form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^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“hello” ^ “ world”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“hello world”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2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65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and values and types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8872"/>
              </p:ext>
            </p:extLst>
          </p:nvPr>
        </p:nvGraphicFramePr>
        <p:xfrm>
          <a:off x="3034241" y="1678623"/>
          <a:ext cx="54186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938871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2288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“hello” ^ “ world”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“hello world” : string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2788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3324225"/>
            <a:ext cx="9324975" cy="2781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4050" y="3886200"/>
            <a:ext cx="1771650" cy="266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Expressions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 </a:t>
            </a:r>
            <a:r>
              <a:rPr lang="en-US" b="1" i="1" dirty="0">
                <a:solidFill>
                  <a:srgbClr val="FFC000"/>
                </a:solidFill>
              </a:rPr>
              <a:t>tuple value</a:t>
            </a:r>
            <a:r>
              <a:rPr lang="en-US" dirty="0"/>
              <a:t> is a comma-separated sequence of two or more values enclosed in parenthesis.</a:t>
            </a:r>
          </a:p>
          <a:p>
            <a:r>
              <a:rPr lang="en-US" dirty="0"/>
              <a:t>a </a:t>
            </a:r>
            <a:r>
              <a:rPr lang="en-US" b="1" i="1" dirty="0">
                <a:solidFill>
                  <a:srgbClr val="FFC000"/>
                </a:solidFill>
              </a:rPr>
              <a:t>tuple</a:t>
            </a:r>
            <a:r>
              <a:rPr lang="en-US" dirty="0"/>
              <a:t> is a comma-separated sequence of two or more expressions enclosed in parenthesis.</a:t>
            </a:r>
          </a:p>
          <a:p>
            <a:r>
              <a:rPr lang="en-US" dirty="0"/>
              <a:t>a tuple is </a:t>
            </a:r>
            <a:r>
              <a:rPr lang="en-US" b="1" dirty="0">
                <a:solidFill>
                  <a:srgbClr val="FFC000"/>
                </a:solidFill>
              </a:rPr>
              <a:t>reduced</a:t>
            </a:r>
            <a:r>
              <a:rPr lang="en-US" dirty="0"/>
              <a:t> to a tuple value by reducing its expressions from left to right (e.g., the left most expression is reduce first, and so on).</a:t>
            </a:r>
          </a:p>
          <a:p>
            <a:endParaRPr lang="en-US" dirty="0"/>
          </a:p>
          <a:p>
            <a:r>
              <a:rPr lang="en-US" dirty="0"/>
              <a:t>An expression e enclosed in parenthesis reduces to e. </a:t>
            </a:r>
          </a:p>
          <a:p>
            <a:pPr marL="0" indent="0" algn="ctr">
              <a:buNone/>
            </a:pPr>
            <a:r>
              <a:rPr lang="en-US" dirty="0"/>
              <a:t>		</a:t>
            </a:r>
            <a:r>
              <a:rPr lang="en-US" b="1" dirty="0">
                <a:solidFill>
                  <a:srgbClr val="FFC000"/>
                </a:solidFill>
              </a:rPr>
              <a:t>(e) </a:t>
            </a:r>
            <a:r>
              <a:rPr lang="en-US" b="1" dirty="0">
                <a:solidFill>
                  <a:srgbClr val="FFC000"/>
                </a:solidFill>
                <a:sym typeface="Wingdings" panose="05000000000000000000" pitchFamily="2" charset="2"/>
              </a:rPr>
              <a:t> e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/>
              <a:t>An expression consisting of parenthesis that enclose nothing denotes a value that is called </a:t>
            </a:r>
            <a:r>
              <a:rPr lang="en-US" b="1" dirty="0">
                <a:solidFill>
                  <a:srgbClr val="FFC000"/>
                </a:solidFill>
              </a:rPr>
              <a:t>unit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6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Tuples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17142"/>
              </p:ext>
            </p:extLst>
          </p:nvPr>
        </p:nvGraphicFramePr>
        <p:xfrm>
          <a:off x="738129" y="2680669"/>
          <a:ext cx="1076348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403">
                  <a:extLst>
                    <a:ext uri="{9D8B030D-6E8A-4147-A177-3AD203B41FA5}">
                      <a16:colId xmlns:a16="http://schemas.microsoft.com/office/drawing/2014/main" val="3593887159"/>
                    </a:ext>
                  </a:extLst>
                </a:gridCol>
                <a:gridCol w="4748269">
                  <a:extLst>
                    <a:ext uri="{9D8B030D-6E8A-4147-A177-3AD203B41FA5}">
                      <a16:colId xmlns:a16="http://schemas.microsoft.com/office/drawing/2014/main" val="902298751"/>
                    </a:ext>
                  </a:extLst>
                </a:gridCol>
                <a:gridCol w="3139808">
                  <a:extLst>
                    <a:ext uri="{9D8B030D-6E8A-4147-A177-3AD203B41FA5}">
                      <a16:colId xmlns:a16="http://schemas.microsoft.com/office/drawing/2014/main" val="275228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Reduction Sequence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Form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(5 + 4, 1 + 2)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(9, 1 + 2)  (9,3)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(9,3)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2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(“hi” ^ “ world”, 2 * 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/>
                        <a:t>(“hi world”, 2 * 3)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/>
                        <a:t>(“hi world”, 6)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(“hi world”, 6)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0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(4,5)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(4,5)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(4, 2 + 3)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 (4,5)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(4,5)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1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(1+1, 3, 5 + 3)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 (2,</a:t>
                      </a:r>
                      <a:r>
                        <a:rPr lang="en-US" dirty="0"/>
                        <a:t> 3, 5 + 3)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(2,</a:t>
                      </a:r>
                      <a:r>
                        <a:rPr lang="en-US" dirty="0"/>
                        <a:t> 3, 8)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(2,3,8)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6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55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Types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5354"/>
              </p:ext>
            </p:extLst>
          </p:nvPr>
        </p:nvGraphicFramePr>
        <p:xfrm>
          <a:off x="1324159" y="1499569"/>
          <a:ext cx="80486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621">
                  <a:extLst>
                    <a:ext uri="{9D8B030D-6E8A-4147-A177-3AD203B41FA5}">
                      <a16:colId xmlns:a16="http://schemas.microsoft.com/office/drawing/2014/main" val="3593887159"/>
                    </a:ext>
                  </a:extLst>
                </a:gridCol>
                <a:gridCol w="2741177">
                  <a:extLst>
                    <a:ext uri="{9D8B030D-6E8A-4147-A177-3AD203B41FA5}">
                      <a16:colId xmlns:a16="http://schemas.microsoft.com/office/drawing/2014/main" val="2752288025"/>
                    </a:ext>
                  </a:extLst>
                </a:gridCol>
                <a:gridCol w="2474827">
                  <a:extLst>
                    <a:ext uri="{9D8B030D-6E8A-4147-A177-3AD203B41FA5}">
                      <a16:colId xmlns:a16="http://schemas.microsoft.com/office/drawing/2014/main" val="216309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Form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(5 + 4, 1 + 2)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(9,3)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*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2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(“hi” ^ “ world”, 2 * 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(“hi world”, 6)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string * </a:t>
                      </a: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0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(4,5)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(4,5)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int</a:t>
                      </a:r>
                      <a:r>
                        <a:rPr lang="en-US" dirty="0"/>
                        <a:t> * </a:t>
                      </a: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(1+1, 3, 5 + 3)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(2,3,8)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int</a:t>
                      </a:r>
                      <a:r>
                        <a:rPr lang="en-US" dirty="0"/>
                        <a:t> * 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 * </a:t>
                      </a: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603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6503" y="3629025"/>
            <a:ext cx="876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Remark: In the context of types, the </a:t>
            </a:r>
            <a:r>
              <a:rPr lang="en-US" b="1" dirty="0">
                <a:solidFill>
                  <a:srgbClr val="FFC000"/>
                </a:solidFill>
              </a:rPr>
              <a:t>* symbol</a:t>
            </a:r>
            <a:r>
              <a:rPr lang="en-US" dirty="0"/>
              <a:t> denotes the </a:t>
            </a:r>
            <a:r>
              <a:rPr lang="en-US" b="1" dirty="0">
                <a:solidFill>
                  <a:srgbClr val="FFC000"/>
                </a:solidFill>
              </a:rPr>
              <a:t>Cartesian product</a:t>
            </a:r>
            <a:r>
              <a:rPr lang="en-US" dirty="0"/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45245"/>
              </p:ext>
            </p:extLst>
          </p:nvPr>
        </p:nvGraphicFramePr>
        <p:xfrm>
          <a:off x="1390834" y="5129546"/>
          <a:ext cx="8048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621">
                  <a:extLst>
                    <a:ext uri="{9D8B030D-6E8A-4147-A177-3AD203B41FA5}">
                      <a16:colId xmlns:a16="http://schemas.microsoft.com/office/drawing/2014/main" val="3593887159"/>
                    </a:ext>
                  </a:extLst>
                </a:gridCol>
                <a:gridCol w="2741177">
                  <a:extLst>
                    <a:ext uri="{9D8B030D-6E8A-4147-A177-3AD203B41FA5}">
                      <a16:colId xmlns:a16="http://schemas.microsoft.com/office/drawing/2014/main" val="2752288025"/>
                    </a:ext>
                  </a:extLst>
                </a:gridCol>
                <a:gridCol w="2474827">
                  <a:extLst>
                    <a:ext uri="{9D8B030D-6E8A-4147-A177-3AD203B41FA5}">
                      <a16:colId xmlns:a16="http://schemas.microsoft.com/office/drawing/2014/main" val="216309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Form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()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2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 * 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(6)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061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36215" y="4544771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Special Cases</a:t>
            </a:r>
          </a:p>
        </p:txBody>
      </p:sp>
    </p:spTree>
    <p:extLst>
      <p:ext uri="{BB962C8B-B14F-4D97-AF65-F5344CB8AC3E}">
        <p14:creationId xmlns:p14="http://schemas.microsoft.com/office/powerpoint/2010/main" val="406033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C000"/>
                </a:solidFill>
              </a:rPr>
              <a:t>tuple</a:t>
            </a:r>
            <a:r>
              <a:rPr lang="en-US" dirty="0"/>
              <a:t> is a kind of </a:t>
            </a:r>
            <a:r>
              <a:rPr lang="en-US" b="1" dirty="0">
                <a:solidFill>
                  <a:srgbClr val="FFC000"/>
                </a:solidFill>
              </a:rPr>
              <a:t>expression</a:t>
            </a:r>
            <a:r>
              <a:rPr lang="en-US" dirty="0"/>
              <a:t>.</a:t>
            </a:r>
          </a:p>
          <a:p>
            <a:r>
              <a:rPr lang="en-US" dirty="0"/>
              <a:t>A tuple consists of a comma separated </a:t>
            </a:r>
            <a:r>
              <a:rPr lang="en-US" b="1" dirty="0">
                <a:solidFill>
                  <a:srgbClr val="FFC000"/>
                </a:solidFill>
              </a:rPr>
              <a:t>sequence of expressions</a:t>
            </a:r>
            <a:r>
              <a:rPr lang="en-US" dirty="0"/>
              <a:t>.</a:t>
            </a:r>
          </a:p>
          <a:p>
            <a:r>
              <a:rPr lang="en-US" dirty="0"/>
              <a:t>Therefore, </a:t>
            </a:r>
            <a:r>
              <a:rPr lang="en-US" b="1" dirty="0">
                <a:solidFill>
                  <a:srgbClr val="FFC000"/>
                </a:solidFill>
              </a:rPr>
              <a:t>a tuple can contain a tuple </a:t>
            </a:r>
            <a:r>
              <a:rPr lang="en-US" dirty="0"/>
              <a:t>– which can contain another tuple and so on!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(6 * 2, (1+1, 5), “hello”)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(12, (1+1, 5), “hello”)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(12, (2, 5), “hello”)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(12, (2, 5), “hello”) : </a:t>
            </a:r>
            <a:r>
              <a:rPr lang="en-US" dirty="0" err="1"/>
              <a:t>int</a:t>
            </a:r>
            <a:r>
              <a:rPr lang="en-US" dirty="0"/>
              <a:t> * (</a:t>
            </a:r>
            <a:r>
              <a:rPr lang="en-US" dirty="0" err="1"/>
              <a:t>int</a:t>
            </a:r>
            <a:r>
              <a:rPr lang="en-US" dirty="0"/>
              <a:t> * </a:t>
            </a:r>
            <a:r>
              <a:rPr lang="en-US" dirty="0" err="1"/>
              <a:t>int</a:t>
            </a:r>
            <a:r>
              <a:rPr lang="en-US" dirty="0"/>
              <a:t>) * string</a:t>
            </a:r>
          </a:p>
        </p:txBody>
      </p:sp>
    </p:spTree>
    <p:extLst>
      <p:ext uri="{BB962C8B-B14F-4D97-AF65-F5344CB8AC3E}">
        <p14:creationId xmlns:p14="http://schemas.microsoft.com/office/powerpoint/2010/main" val="418268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SML Interpreter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543050"/>
            <a:ext cx="9324975" cy="4895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9775" y="2133600"/>
            <a:ext cx="3686175" cy="238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Variables, Names, and Identifiers</a:t>
            </a:r>
          </a:p>
        </p:txBody>
      </p:sp>
    </p:spTree>
    <p:extLst>
      <p:ext uri="{BB962C8B-B14F-4D97-AF65-F5344CB8AC3E}">
        <p14:creationId xmlns:p14="http://schemas.microsoft.com/office/powerpoint/2010/main" val="1671124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SML, a </a:t>
            </a:r>
            <a:r>
              <a:rPr lang="en-US" b="1" i="1" dirty="0">
                <a:solidFill>
                  <a:srgbClr val="FFC000"/>
                </a:solidFill>
              </a:rPr>
              <a:t>variable</a:t>
            </a:r>
            <a:r>
              <a:rPr lang="en-US" dirty="0"/>
              <a:t> is a language construct which can be associated with (i.e., bound to) a </a:t>
            </a:r>
            <a:r>
              <a:rPr lang="en-US" b="1" dirty="0">
                <a:solidFill>
                  <a:srgbClr val="FFC000"/>
                </a:solidFill>
              </a:rPr>
              <a:t>value</a:t>
            </a:r>
            <a:r>
              <a:rPr lang="en-US" dirty="0"/>
              <a:t> and a </a:t>
            </a:r>
            <a:r>
              <a:rPr lang="en-US" b="1" dirty="0">
                <a:solidFill>
                  <a:srgbClr val="FFC000"/>
                </a:solidFill>
              </a:rPr>
              <a:t>type</a:t>
            </a:r>
            <a:r>
              <a:rPr lang="en-US" dirty="0"/>
              <a:t>. </a:t>
            </a:r>
          </a:p>
          <a:p>
            <a:r>
              <a:rPr lang="en-US" dirty="0"/>
              <a:t>A variable is bound to the </a:t>
            </a:r>
            <a:r>
              <a:rPr lang="en-US" b="1" dirty="0">
                <a:solidFill>
                  <a:srgbClr val="FFC000"/>
                </a:solidFill>
              </a:rPr>
              <a:t>result of a computation</a:t>
            </a:r>
            <a:r>
              <a:rPr lang="en-US" dirty="0"/>
              <a:t> (i.e., its normal form).</a:t>
            </a:r>
          </a:p>
          <a:p>
            <a:r>
              <a:rPr lang="en-US" dirty="0"/>
              <a:t>In books on programming languages, the terms </a:t>
            </a:r>
            <a:r>
              <a:rPr lang="en-US" b="1" i="1" dirty="0">
                <a:solidFill>
                  <a:srgbClr val="FFC000"/>
                </a:solidFill>
              </a:rPr>
              <a:t>variable</a:t>
            </a:r>
            <a:r>
              <a:rPr lang="en-US" dirty="0"/>
              <a:t>, </a:t>
            </a:r>
            <a:r>
              <a:rPr lang="en-US" b="1" i="1" dirty="0">
                <a:solidFill>
                  <a:srgbClr val="FFC000"/>
                </a:solidFill>
              </a:rPr>
              <a:t>name</a:t>
            </a:r>
            <a:r>
              <a:rPr lang="en-US" dirty="0"/>
              <a:t>, and </a:t>
            </a:r>
            <a:r>
              <a:rPr lang="en-US" b="1" i="1" dirty="0">
                <a:solidFill>
                  <a:srgbClr val="FFC000"/>
                </a:solidFill>
              </a:rPr>
              <a:t>identifier</a:t>
            </a:r>
            <a:r>
              <a:rPr lang="en-US" i="1" dirty="0"/>
              <a:t> (</a:t>
            </a:r>
            <a:r>
              <a:rPr lang="en-US" b="1" i="1" dirty="0">
                <a:solidFill>
                  <a:srgbClr val="FFC000"/>
                </a:solidFill>
              </a:rPr>
              <a:t>id</a:t>
            </a:r>
            <a:r>
              <a:rPr lang="en-US" i="1" dirty="0"/>
              <a:t>)</a:t>
            </a:r>
            <a:r>
              <a:rPr lang="en-US" dirty="0"/>
              <a:t> are often used loosely in an interchangeable manner. </a:t>
            </a:r>
          </a:p>
          <a:p>
            <a:r>
              <a:rPr lang="en-US" dirty="0"/>
              <a:t>Conceptually, a variable represents a place where values (and types) can be stored. 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rgbClr val="FFC000"/>
                </a:solidFill>
              </a:rPr>
              <a:t>identifier</a:t>
            </a:r>
            <a:r>
              <a:rPr lang="en-US" dirty="0"/>
              <a:t> is how the value in a place can be referenced within a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0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44946" y="2600325"/>
            <a:ext cx="10085378" cy="954107"/>
            <a:chOff x="1792621" y="2543175"/>
            <a:chExt cx="10085378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2962275" y="2543175"/>
              <a:ext cx="8915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set of elements having common computational characteristics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2621" y="2543175"/>
              <a:ext cx="1245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</a:rPr>
                <a:t>type</a:t>
              </a:r>
              <a:r>
                <a:rPr lang="en-US" sz="2800" dirty="0"/>
                <a:t> 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03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42054"/>
              </p:ext>
            </p:extLst>
          </p:nvPr>
        </p:nvGraphicFramePr>
        <p:xfrm>
          <a:off x="1922834" y="279083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74174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571160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38414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78948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Name/Id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9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2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“hello”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6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3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Bricklayer Level 2, we are interested in declaring functions.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of a function declaration involves giving a name to the function.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understanding of a function can be significantly improved by naming it appropriately. In order to do this, it helps to have an understanding of the rules constraining the choice of names (aka identifiers).</a:t>
            </a:r>
          </a:p>
        </p:txBody>
      </p:sp>
    </p:spTree>
    <p:extLst>
      <p:ext uri="{BB962C8B-B14F-4D97-AF65-F5344CB8AC3E}">
        <p14:creationId xmlns:p14="http://schemas.microsoft.com/office/powerpoint/2010/main" val="4020491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define an identifier as a </a:t>
            </a:r>
            <a:r>
              <a:rPr lang="en-US" b="1" dirty="0">
                <a:solidFill>
                  <a:srgbClr val="FFC000"/>
                </a:solidFill>
              </a:rPr>
              <a:t>sequence of characters </a:t>
            </a:r>
            <a:r>
              <a:rPr lang="en-US" dirty="0"/>
              <a:t>beginning with an </a:t>
            </a:r>
            <a:r>
              <a:rPr lang="en-US" i="1" dirty="0"/>
              <a:t>alphabetic </a:t>
            </a:r>
            <a:r>
              <a:rPr lang="en-US" dirty="0"/>
              <a:t>character (e.g., a-z or A-Z) followed by zero or more </a:t>
            </a:r>
            <a:r>
              <a:rPr lang="en-US" i="1" dirty="0"/>
              <a:t>alphanumeric</a:t>
            </a:r>
            <a:r>
              <a:rPr lang="en-US" dirty="0"/>
              <a:t> characters (e.g., a-z, A-Z, or 0-9) or underscores.</a:t>
            </a:r>
          </a:p>
          <a:p>
            <a:endParaRPr lang="en-US" dirty="0"/>
          </a:p>
          <a:p>
            <a:r>
              <a:rPr lang="en-US" dirty="0"/>
              <a:t>Remark: this definition of identifier is a subset of the set of legal SML identifiers.</a:t>
            </a:r>
          </a:p>
        </p:txBody>
      </p:sp>
    </p:spTree>
    <p:extLst>
      <p:ext uri="{BB962C8B-B14F-4D97-AF65-F5344CB8AC3E}">
        <p14:creationId xmlns:p14="http://schemas.microsoft.com/office/powerpoint/2010/main" val="356052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and Spaces</a:t>
            </a:r>
          </a:p>
        </p:txBody>
      </p:sp>
    </p:spTree>
    <p:extLst>
      <p:ext uri="{BB962C8B-B14F-4D97-AF65-F5344CB8AC3E}">
        <p14:creationId xmlns:p14="http://schemas.microsoft.com/office/powerpoint/2010/main" val="285711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 Book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sequence of </a:t>
            </a:r>
            <a:r>
              <a:rPr lang="en-US" b="1" dirty="0">
                <a:solidFill>
                  <a:srgbClr val="FFC000"/>
                </a:solidFill>
              </a:rPr>
              <a:t>characters</a:t>
            </a:r>
            <a:r>
              <a:rPr lang="en-US" dirty="0"/>
              <a:t> (including blank characters).</a:t>
            </a:r>
          </a:p>
          <a:p>
            <a:r>
              <a:rPr lang="en-US" dirty="0"/>
              <a:t>A sequence of </a:t>
            </a:r>
            <a:r>
              <a:rPr lang="en-US" b="1" dirty="0">
                <a:solidFill>
                  <a:srgbClr val="FFC000"/>
                </a:solidFill>
              </a:rPr>
              <a:t>words</a:t>
            </a:r>
            <a:r>
              <a:rPr lang="en-US" dirty="0"/>
              <a:t> and punctuation symbols.</a:t>
            </a:r>
          </a:p>
          <a:p>
            <a:r>
              <a:rPr lang="en-US" dirty="0"/>
              <a:t>A sequence of </a:t>
            </a:r>
            <a:r>
              <a:rPr lang="en-US" b="1" dirty="0">
                <a:solidFill>
                  <a:srgbClr val="FFC000"/>
                </a:solidFill>
              </a:rPr>
              <a:t>sentences</a:t>
            </a:r>
            <a:r>
              <a:rPr lang="en-US" dirty="0"/>
              <a:t>.</a:t>
            </a:r>
          </a:p>
          <a:p>
            <a:r>
              <a:rPr lang="en-US" dirty="0"/>
              <a:t>A sequence of </a:t>
            </a:r>
            <a:r>
              <a:rPr lang="en-US" b="1" dirty="0">
                <a:solidFill>
                  <a:srgbClr val="FFC000"/>
                </a:solidFill>
              </a:rPr>
              <a:t>paragraphs</a:t>
            </a:r>
            <a:r>
              <a:rPr lang="en-US" dirty="0"/>
              <a:t>.</a:t>
            </a:r>
          </a:p>
          <a:p>
            <a:r>
              <a:rPr lang="en-US" dirty="0"/>
              <a:t>A sequence of </a:t>
            </a:r>
            <a:r>
              <a:rPr lang="en-US" b="1" dirty="0">
                <a:solidFill>
                  <a:srgbClr val="FFC000"/>
                </a:solidFill>
              </a:rPr>
              <a:t>chapters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Note that a chapter consists of a sequence of paragraphs, and a paragraph consists of a sequence of sentences.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89" y="1574169"/>
            <a:ext cx="3037363" cy="24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00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SML programs also have 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SML program consists of a sequence of characters.</a:t>
            </a:r>
          </a:p>
          <a:p>
            <a:r>
              <a:rPr lang="en-US" dirty="0"/>
              <a:t>An SML program contains </a:t>
            </a:r>
            <a:r>
              <a:rPr lang="en-US" b="1" dirty="0">
                <a:solidFill>
                  <a:srgbClr val="FFC000"/>
                </a:solidFill>
              </a:rPr>
              <a:t>values</a:t>
            </a:r>
            <a:r>
              <a:rPr lang="en-US" dirty="0"/>
              <a:t>, </a:t>
            </a:r>
            <a:r>
              <a:rPr lang="en-US" b="1" dirty="0">
                <a:solidFill>
                  <a:srgbClr val="FFC000"/>
                </a:solidFill>
              </a:rPr>
              <a:t>identifiers</a:t>
            </a:r>
            <a:r>
              <a:rPr lang="en-US" dirty="0"/>
              <a:t>, and </a:t>
            </a:r>
            <a:r>
              <a:rPr lang="en-US" b="1" dirty="0">
                <a:solidFill>
                  <a:srgbClr val="FFC000"/>
                </a:solidFill>
              </a:rPr>
              <a:t>reserved symbols</a:t>
            </a:r>
            <a:r>
              <a:rPr lang="en-US" dirty="0"/>
              <a:t>.</a:t>
            </a:r>
          </a:p>
          <a:p>
            <a:r>
              <a:rPr lang="en-US" dirty="0"/>
              <a:t>An SML program contains </a:t>
            </a:r>
            <a:r>
              <a:rPr lang="en-US" b="1" dirty="0">
                <a:solidFill>
                  <a:srgbClr val="FFC000"/>
                </a:solidFill>
              </a:rPr>
              <a:t>expressions</a:t>
            </a:r>
            <a:r>
              <a:rPr lang="en-US" dirty="0"/>
              <a:t> (which define computations to be performed).</a:t>
            </a:r>
          </a:p>
          <a:p>
            <a:pPr lvl="1"/>
            <a:r>
              <a:rPr lang="en-US" dirty="0"/>
              <a:t>A Bricklayer </a:t>
            </a:r>
            <a:r>
              <a:rPr lang="en-US" b="1" dirty="0">
                <a:solidFill>
                  <a:srgbClr val="FFC000"/>
                </a:solidFill>
              </a:rPr>
              <a:t>function call</a:t>
            </a:r>
            <a:r>
              <a:rPr lang="en-US" dirty="0"/>
              <a:t> is a kind of expression.</a:t>
            </a:r>
          </a:p>
          <a:p>
            <a:r>
              <a:rPr lang="en-US" dirty="0"/>
              <a:t>An SML program contains </a:t>
            </a:r>
            <a:r>
              <a:rPr lang="en-US" b="1" dirty="0">
                <a:solidFill>
                  <a:srgbClr val="FFC000"/>
                </a:solidFill>
              </a:rPr>
              <a:t>declarations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open Level_1</a:t>
            </a:r>
            <a:r>
              <a:rPr lang="en-US" dirty="0"/>
              <a:t> is an example of a declaration.</a:t>
            </a:r>
          </a:p>
          <a:p>
            <a:r>
              <a:rPr lang="en-US" dirty="0"/>
              <a:t>For now, we consider a Bricklayer program to consist of a </a:t>
            </a:r>
            <a:r>
              <a:rPr lang="en-US" b="1" dirty="0">
                <a:solidFill>
                  <a:srgbClr val="FFC000"/>
                </a:solidFill>
              </a:rPr>
              <a:t>sequence of declarations</a:t>
            </a:r>
            <a:r>
              <a:rPr lang="en-US" dirty="0"/>
              <a:t> followed by a </a:t>
            </a:r>
            <a:r>
              <a:rPr lang="en-US" b="1" dirty="0">
                <a:solidFill>
                  <a:srgbClr val="FFC000"/>
                </a:solidFill>
              </a:rPr>
              <a:t>sequence of expressions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4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sequence of characters can be converted into a sequence of </a:t>
            </a:r>
            <a:r>
              <a:rPr lang="en-US" b="1" dirty="0">
                <a:solidFill>
                  <a:srgbClr val="FFC000"/>
                </a:solidFill>
              </a:rPr>
              <a:t>tokens</a:t>
            </a:r>
            <a:r>
              <a:rPr lang="en-US" dirty="0"/>
              <a:t> through a process called </a:t>
            </a:r>
            <a:r>
              <a:rPr lang="en-US" b="1" dirty="0">
                <a:solidFill>
                  <a:srgbClr val="FFC000"/>
                </a:solidFill>
              </a:rPr>
              <a:t>lexical analysis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Tokens correspond to </a:t>
            </a:r>
            <a:r>
              <a:rPr lang="en-US" b="1" dirty="0">
                <a:solidFill>
                  <a:srgbClr val="FFC000"/>
                </a:solidFill>
              </a:rPr>
              <a:t>values</a:t>
            </a:r>
            <a:r>
              <a:rPr lang="en-US" dirty="0"/>
              <a:t>, </a:t>
            </a:r>
            <a:r>
              <a:rPr lang="en-US" b="1" dirty="0">
                <a:solidFill>
                  <a:srgbClr val="FFC000"/>
                </a:solidFill>
              </a:rPr>
              <a:t>identifiers</a:t>
            </a:r>
            <a:r>
              <a:rPr lang="en-US" dirty="0"/>
              <a:t>, and </a:t>
            </a:r>
            <a:r>
              <a:rPr lang="en-US" b="1" dirty="0">
                <a:solidFill>
                  <a:srgbClr val="FFC000"/>
                </a:solidFill>
              </a:rPr>
              <a:t>reserved symbols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During lexical analysis </a:t>
            </a:r>
            <a:r>
              <a:rPr lang="en-US" b="1" dirty="0">
                <a:solidFill>
                  <a:srgbClr val="FFC000"/>
                </a:solidFill>
              </a:rPr>
              <a:t>white space</a:t>
            </a:r>
            <a:r>
              <a:rPr lang="en-US" dirty="0"/>
              <a:t> is discarded.</a:t>
            </a:r>
          </a:p>
        </p:txBody>
      </p:sp>
    </p:spTree>
    <p:extLst>
      <p:ext uri="{BB962C8B-B14F-4D97-AF65-F5344CB8AC3E}">
        <p14:creationId xmlns:p14="http://schemas.microsoft.com/office/powerpoint/2010/main" val="4256159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put2D_4x2_BLUE(10, 1 + 1);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73229"/>
              </p:ext>
            </p:extLst>
          </p:nvPr>
        </p:nvGraphicFramePr>
        <p:xfrm>
          <a:off x="1183925" y="2047212"/>
          <a:ext cx="99736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087">
                  <a:extLst>
                    <a:ext uri="{9D8B030D-6E8A-4147-A177-3AD203B41FA5}">
                      <a16:colId xmlns:a16="http://schemas.microsoft.com/office/drawing/2014/main" val="297169653"/>
                    </a:ext>
                  </a:extLst>
                </a:gridCol>
                <a:gridCol w="3044641">
                  <a:extLst>
                    <a:ext uri="{9D8B030D-6E8A-4147-A177-3AD203B41FA5}">
                      <a16:colId xmlns:a16="http://schemas.microsoft.com/office/drawing/2014/main" val="2587937693"/>
                    </a:ext>
                  </a:extLst>
                </a:gridCol>
                <a:gridCol w="4248874">
                  <a:extLst>
                    <a:ext uri="{9D8B030D-6E8A-4147-A177-3AD203B41FA5}">
                      <a16:colId xmlns:a16="http://schemas.microsoft.com/office/drawing/2014/main" val="1485922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Classification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put2D_2x4_BLUE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Identifier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Bricklayer function name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6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Reserved symbol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Delimiter - left parenthesis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78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Integer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3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Reserved symbol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Delimiter - comma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5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Integer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Reserved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symbol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primitive arithmetic operation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8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Integer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9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Reserved symbol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Delimiter – right parenthesis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4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;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Reserved symbol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Sequential composition – semi-colon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6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73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596181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Systems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</a:t>
            </a:r>
            <a:r>
              <a:rPr lang="en-US" b="1" dirty="0">
                <a:solidFill>
                  <a:srgbClr val="FFC000"/>
                </a:solidFill>
              </a:rPr>
              <a:t>strongly typed</a:t>
            </a:r>
            <a:r>
              <a:rPr lang="en-US" dirty="0"/>
              <a:t> programming language, a type system classifies expressions according to their type (e.g., </a:t>
            </a:r>
            <a:r>
              <a:rPr lang="en-US" dirty="0" err="1"/>
              <a:t>int</a:t>
            </a:r>
            <a:r>
              <a:rPr lang="en-US" dirty="0"/>
              <a:t>, string).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(but not all) of this analysis can be done prior to executing a program (i.e., at runtime). </a:t>
            </a:r>
          </a:p>
          <a:p>
            <a:endParaRPr lang="en-US" dirty="0"/>
          </a:p>
          <a:p>
            <a:r>
              <a:rPr lang="en-US" dirty="0"/>
              <a:t>Analysis that is done prior to program execution is called </a:t>
            </a:r>
            <a:r>
              <a:rPr lang="en-US" b="1" dirty="0">
                <a:solidFill>
                  <a:srgbClr val="FFC000"/>
                </a:solidFill>
              </a:rPr>
              <a:t>static analysis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Analysis (or checks) that are performed during runtime is called </a:t>
            </a:r>
            <a:r>
              <a:rPr lang="en-US" b="1" dirty="0">
                <a:solidFill>
                  <a:srgbClr val="FFC000"/>
                </a:solidFill>
              </a:rPr>
              <a:t>dynamic analysis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int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string</a:t>
            </a:r>
          </a:p>
          <a:p>
            <a:endParaRPr lang="en-US" dirty="0"/>
          </a:p>
          <a:p>
            <a:r>
              <a:rPr lang="en-US" dirty="0"/>
              <a:t>Various types corresponding to tuples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9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/>
        </p:nvSpPr>
        <p:spPr>
          <a:xfrm>
            <a:off x="6779237" y="474552"/>
            <a:ext cx="2600623" cy="2066077"/>
          </a:xfrm>
          <a:custGeom>
            <a:avLst/>
            <a:gdLst>
              <a:gd name="connsiteX0" fmla="*/ 2375780 w 2600623"/>
              <a:gd name="connsiteY0" fmla="*/ 638152 h 2066077"/>
              <a:gd name="connsiteX1" fmla="*/ 1296127 w 2600623"/>
              <a:gd name="connsiteY1" fmla="*/ 21207 h 2066077"/>
              <a:gd name="connsiteX2" fmla="*/ 7153 w 2600623"/>
              <a:gd name="connsiteY2" fmla="*/ 1464417 h 2066077"/>
              <a:gd name="connsiteX3" fmla="*/ 1902055 w 2600623"/>
              <a:gd name="connsiteY3" fmla="*/ 2059328 h 2066077"/>
              <a:gd name="connsiteX4" fmla="*/ 2563067 w 2600623"/>
              <a:gd name="connsiteY4" fmla="*/ 1122894 h 2066077"/>
              <a:gd name="connsiteX5" fmla="*/ 2375780 w 2600623"/>
              <a:gd name="connsiteY5" fmla="*/ 638152 h 206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623" h="2066077">
                <a:moveTo>
                  <a:pt x="2375780" y="638152"/>
                </a:moveTo>
                <a:cubicBezTo>
                  <a:pt x="2164623" y="454538"/>
                  <a:pt x="1690898" y="-116504"/>
                  <a:pt x="1296127" y="21207"/>
                </a:cubicBezTo>
                <a:cubicBezTo>
                  <a:pt x="901356" y="158918"/>
                  <a:pt x="-93835" y="1124730"/>
                  <a:pt x="7153" y="1464417"/>
                </a:cubicBezTo>
                <a:cubicBezTo>
                  <a:pt x="108141" y="1804104"/>
                  <a:pt x="1476070" y="2116248"/>
                  <a:pt x="1902055" y="2059328"/>
                </a:cubicBezTo>
                <a:cubicBezTo>
                  <a:pt x="2328040" y="2002408"/>
                  <a:pt x="2476768" y="1357921"/>
                  <a:pt x="2563067" y="1122894"/>
                </a:cubicBezTo>
                <a:cubicBezTo>
                  <a:pt x="2649366" y="887867"/>
                  <a:pt x="2586937" y="821766"/>
                  <a:pt x="2375780" y="63815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3547" y="3051672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5+4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1885" y="342349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int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63546" y="36337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7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6865536" y="3278237"/>
            <a:ext cx="2600623" cy="2066077"/>
          </a:xfrm>
          <a:custGeom>
            <a:avLst/>
            <a:gdLst>
              <a:gd name="connsiteX0" fmla="*/ 2375780 w 2600623"/>
              <a:gd name="connsiteY0" fmla="*/ 638152 h 2066077"/>
              <a:gd name="connsiteX1" fmla="*/ 1296127 w 2600623"/>
              <a:gd name="connsiteY1" fmla="*/ 21207 h 2066077"/>
              <a:gd name="connsiteX2" fmla="*/ 7153 w 2600623"/>
              <a:gd name="connsiteY2" fmla="*/ 1464417 h 2066077"/>
              <a:gd name="connsiteX3" fmla="*/ 1902055 w 2600623"/>
              <a:gd name="connsiteY3" fmla="*/ 2059328 h 2066077"/>
              <a:gd name="connsiteX4" fmla="*/ 2563067 w 2600623"/>
              <a:gd name="connsiteY4" fmla="*/ 1122894 h 2066077"/>
              <a:gd name="connsiteX5" fmla="*/ 2375780 w 2600623"/>
              <a:gd name="connsiteY5" fmla="*/ 638152 h 206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623" h="2066077">
                <a:moveTo>
                  <a:pt x="2375780" y="638152"/>
                </a:moveTo>
                <a:cubicBezTo>
                  <a:pt x="2164623" y="454538"/>
                  <a:pt x="1690898" y="-116504"/>
                  <a:pt x="1296127" y="21207"/>
                </a:cubicBezTo>
                <a:cubicBezTo>
                  <a:pt x="901356" y="158918"/>
                  <a:pt x="-93835" y="1124730"/>
                  <a:pt x="7153" y="1464417"/>
                </a:cubicBezTo>
                <a:cubicBezTo>
                  <a:pt x="108141" y="1804104"/>
                  <a:pt x="1476070" y="2116248"/>
                  <a:pt x="1902055" y="2059328"/>
                </a:cubicBezTo>
                <a:cubicBezTo>
                  <a:pt x="2328040" y="2002408"/>
                  <a:pt x="2476768" y="1357921"/>
                  <a:pt x="2563067" y="1122894"/>
                </a:cubicBezTo>
                <a:cubicBezTo>
                  <a:pt x="2649366" y="887867"/>
                  <a:pt x="2586937" y="821766"/>
                  <a:pt x="2375780" y="63815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1885" y="2987279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0838" y="1276757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8 div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3546" y="459575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“hello”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6780" y="216421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“hi” ^ “world”</a:t>
            </a:r>
          </a:p>
        </p:txBody>
      </p:sp>
    </p:spTree>
    <p:extLst>
      <p:ext uri="{BB962C8B-B14F-4D97-AF65-F5344CB8AC3E}">
        <p14:creationId xmlns:p14="http://schemas.microsoft.com/office/powerpoint/2010/main" val="5901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48724 -0.2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54062 -0.241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50534 0.014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47344 -0.070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4448 0.27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7207060" y="1967230"/>
            <a:ext cx="3424217" cy="3034428"/>
          </a:xfrm>
          <a:custGeom>
            <a:avLst/>
            <a:gdLst>
              <a:gd name="connsiteX0" fmla="*/ 2375780 w 2600623"/>
              <a:gd name="connsiteY0" fmla="*/ 638152 h 2066077"/>
              <a:gd name="connsiteX1" fmla="*/ 1296127 w 2600623"/>
              <a:gd name="connsiteY1" fmla="*/ 21207 h 2066077"/>
              <a:gd name="connsiteX2" fmla="*/ 7153 w 2600623"/>
              <a:gd name="connsiteY2" fmla="*/ 1464417 h 2066077"/>
              <a:gd name="connsiteX3" fmla="*/ 1902055 w 2600623"/>
              <a:gd name="connsiteY3" fmla="*/ 2059328 h 2066077"/>
              <a:gd name="connsiteX4" fmla="*/ 2563067 w 2600623"/>
              <a:gd name="connsiteY4" fmla="*/ 1122894 h 2066077"/>
              <a:gd name="connsiteX5" fmla="*/ 2375780 w 2600623"/>
              <a:gd name="connsiteY5" fmla="*/ 638152 h 206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623" h="2066077">
                <a:moveTo>
                  <a:pt x="2375780" y="638152"/>
                </a:moveTo>
                <a:cubicBezTo>
                  <a:pt x="2164623" y="454538"/>
                  <a:pt x="1690898" y="-116504"/>
                  <a:pt x="1296127" y="21207"/>
                </a:cubicBezTo>
                <a:cubicBezTo>
                  <a:pt x="901356" y="158918"/>
                  <a:pt x="-93835" y="1124730"/>
                  <a:pt x="7153" y="1464417"/>
                </a:cubicBezTo>
                <a:cubicBezTo>
                  <a:pt x="108141" y="1804104"/>
                  <a:pt x="1476070" y="2116248"/>
                  <a:pt x="1902055" y="2059328"/>
                </a:cubicBezTo>
                <a:cubicBezTo>
                  <a:pt x="2328040" y="2002408"/>
                  <a:pt x="2476768" y="1357921"/>
                  <a:pt x="2563067" y="1122894"/>
                </a:cubicBezTo>
                <a:cubicBezTo>
                  <a:pt x="2649366" y="887867"/>
                  <a:pt x="2586937" y="821766"/>
                  <a:pt x="2375780" y="63815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12220" y="1505565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undefined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2192" y="1505565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8 div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2192" y="3022779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“hello” ^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2192" y="453999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“hi” *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0617" y="5872541"/>
            <a:ext cx="738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context, an undefined computation is also called an error.</a:t>
            </a:r>
          </a:p>
        </p:txBody>
      </p:sp>
    </p:spTree>
    <p:extLst>
      <p:ext uri="{BB962C8B-B14F-4D97-AF65-F5344CB8AC3E}">
        <p14:creationId xmlns:p14="http://schemas.microsoft.com/office/powerpoint/2010/main" val="13838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57565 0.1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57565 0.1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58906 -0.21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53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/>
        </p:nvSpPr>
        <p:spPr>
          <a:xfrm>
            <a:off x="7207061" y="664318"/>
            <a:ext cx="3003740" cy="2144158"/>
          </a:xfrm>
          <a:custGeom>
            <a:avLst/>
            <a:gdLst>
              <a:gd name="connsiteX0" fmla="*/ 2375780 w 2600623"/>
              <a:gd name="connsiteY0" fmla="*/ 638152 h 2066077"/>
              <a:gd name="connsiteX1" fmla="*/ 1296127 w 2600623"/>
              <a:gd name="connsiteY1" fmla="*/ 21207 h 2066077"/>
              <a:gd name="connsiteX2" fmla="*/ 7153 w 2600623"/>
              <a:gd name="connsiteY2" fmla="*/ 1464417 h 2066077"/>
              <a:gd name="connsiteX3" fmla="*/ 1902055 w 2600623"/>
              <a:gd name="connsiteY3" fmla="*/ 2059328 h 2066077"/>
              <a:gd name="connsiteX4" fmla="*/ 2563067 w 2600623"/>
              <a:gd name="connsiteY4" fmla="*/ 1122894 h 2066077"/>
              <a:gd name="connsiteX5" fmla="*/ 2375780 w 2600623"/>
              <a:gd name="connsiteY5" fmla="*/ 638152 h 206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623" h="2066077">
                <a:moveTo>
                  <a:pt x="2375780" y="638152"/>
                </a:moveTo>
                <a:cubicBezTo>
                  <a:pt x="2164623" y="454538"/>
                  <a:pt x="1690898" y="-116504"/>
                  <a:pt x="1296127" y="21207"/>
                </a:cubicBezTo>
                <a:cubicBezTo>
                  <a:pt x="901356" y="158918"/>
                  <a:pt x="-93835" y="1124730"/>
                  <a:pt x="7153" y="1464417"/>
                </a:cubicBezTo>
                <a:cubicBezTo>
                  <a:pt x="108141" y="1804104"/>
                  <a:pt x="1476070" y="2116248"/>
                  <a:pt x="1902055" y="2059328"/>
                </a:cubicBezTo>
                <a:cubicBezTo>
                  <a:pt x="2328040" y="2002408"/>
                  <a:pt x="2476768" y="1357921"/>
                  <a:pt x="2563067" y="1122894"/>
                </a:cubicBezTo>
                <a:cubicBezTo>
                  <a:pt x="2649366" y="887867"/>
                  <a:pt x="2586937" y="821766"/>
                  <a:pt x="2375780" y="63815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/>
          <p:cNvSpPr/>
          <p:nvPr/>
        </p:nvSpPr>
        <p:spPr>
          <a:xfrm>
            <a:off x="7283261" y="3419475"/>
            <a:ext cx="3003740" cy="2144158"/>
          </a:xfrm>
          <a:custGeom>
            <a:avLst/>
            <a:gdLst>
              <a:gd name="connsiteX0" fmla="*/ 2375780 w 2600623"/>
              <a:gd name="connsiteY0" fmla="*/ 638152 h 2066077"/>
              <a:gd name="connsiteX1" fmla="*/ 1296127 w 2600623"/>
              <a:gd name="connsiteY1" fmla="*/ 21207 h 2066077"/>
              <a:gd name="connsiteX2" fmla="*/ 7153 w 2600623"/>
              <a:gd name="connsiteY2" fmla="*/ 1464417 h 2066077"/>
              <a:gd name="connsiteX3" fmla="*/ 1902055 w 2600623"/>
              <a:gd name="connsiteY3" fmla="*/ 2059328 h 2066077"/>
              <a:gd name="connsiteX4" fmla="*/ 2563067 w 2600623"/>
              <a:gd name="connsiteY4" fmla="*/ 1122894 h 2066077"/>
              <a:gd name="connsiteX5" fmla="*/ 2375780 w 2600623"/>
              <a:gd name="connsiteY5" fmla="*/ 638152 h 206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623" h="2066077">
                <a:moveTo>
                  <a:pt x="2375780" y="638152"/>
                </a:moveTo>
                <a:cubicBezTo>
                  <a:pt x="2164623" y="454538"/>
                  <a:pt x="1690898" y="-116504"/>
                  <a:pt x="1296127" y="21207"/>
                </a:cubicBezTo>
                <a:cubicBezTo>
                  <a:pt x="901356" y="158918"/>
                  <a:pt x="-93835" y="1124730"/>
                  <a:pt x="7153" y="1464417"/>
                </a:cubicBezTo>
                <a:cubicBezTo>
                  <a:pt x="108141" y="1804104"/>
                  <a:pt x="1476070" y="2116248"/>
                  <a:pt x="1902055" y="2059328"/>
                </a:cubicBezTo>
                <a:cubicBezTo>
                  <a:pt x="2328040" y="2002408"/>
                  <a:pt x="2476768" y="1357921"/>
                  <a:pt x="2563067" y="1122894"/>
                </a:cubicBezTo>
                <a:cubicBezTo>
                  <a:pt x="2649366" y="887867"/>
                  <a:pt x="2586937" y="821766"/>
                  <a:pt x="2375780" y="63815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48918" y="371930"/>
            <a:ext cx="109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error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01" y="3783793"/>
            <a:ext cx="2734730" cy="2814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7061" y="3419475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int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53100" y="2178356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0838" y="1276757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8 div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0838" y="2571838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8 div x</a:t>
            </a:r>
          </a:p>
        </p:txBody>
      </p:sp>
    </p:spTree>
    <p:extLst>
      <p:ext uri="{BB962C8B-B14F-4D97-AF65-F5344CB8AC3E}">
        <p14:creationId xmlns:p14="http://schemas.microsoft.com/office/powerpoint/2010/main" val="12555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51979 0.036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2904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Static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048106" cy="4195481"/>
          </a:xfrm>
        </p:spPr>
        <p:txBody>
          <a:bodyPr/>
          <a:lstStyle/>
          <a:p>
            <a:r>
              <a:rPr lang="en-US" dirty="0"/>
              <a:t>In general, determining the </a:t>
            </a:r>
            <a:r>
              <a:rPr lang="en-US" b="1" dirty="0">
                <a:solidFill>
                  <a:srgbClr val="FFC000"/>
                </a:solidFill>
              </a:rPr>
              <a:t>value</a:t>
            </a:r>
            <a:r>
              <a:rPr lang="en-US" dirty="0"/>
              <a:t> of an expression lies beyond the limits of static analysis.</a:t>
            </a:r>
          </a:p>
          <a:p>
            <a:endParaRPr lang="en-US" dirty="0"/>
          </a:p>
          <a:p>
            <a:r>
              <a:rPr lang="en-US" dirty="0"/>
              <a:t>Values are determined during </a:t>
            </a:r>
            <a:r>
              <a:rPr lang="en-US" b="1" dirty="0">
                <a:solidFill>
                  <a:srgbClr val="FFC000"/>
                </a:solidFill>
              </a:rPr>
              <a:t>program execution</a:t>
            </a:r>
            <a:r>
              <a:rPr lang="en-US" dirty="0"/>
              <a:t> (i.e., at runtime).</a:t>
            </a:r>
          </a:p>
          <a:p>
            <a:endParaRPr lang="en-US" dirty="0"/>
          </a:p>
          <a:p>
            <a:r>
              <a:rPr lang="en-US" dirty="0"/>
              <a:t>To be complete, some checks in a type system must be performed at runtime. This slows down program execution.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217054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Values and Arithmetic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values = { ~2</a:t>
            </a:r>
            <a:r>
              <a:rPr lang="en-US" baseline="30000" dirty="0"/>
              <a:t>30</a:t>
            </a:r>
            <a:r>
              <a:rPr lang="en-US" dirty="0"/>
              <a:t>,…,~1,0,1,…,2</a:t>
            </a:r>
            <a:r>
              <a:rPr lang="en-US" baseline="30000" dirty="0"/>
              <a:t>30</a:t>
            </a:r>
            <a:r>
              <a:rPr lang="en-US" dirty="0"/>
              <a:t>-1}</a:t>
            </a:r>
          </a:p>
          <a:p>
            <a:pPr lvl="1"/>
            <a:r>
              <a:rPr lang="en-US" dirty="0"/>
              <a:t>Note that in SML </a:t>
            </a:r>
            <a:r>
              <a:rPr lang="en-US" b="1" dirty="0">
                <a:solidFill>
                  <a:srgbClr val="FFC000"/>
                </a:solidFill>
              </a:rPr>
              <a:t>unary minus</a:t>
            </a:r>
            <a:r>
              <a:rPr lang="en-US" dirty="0"/>
              <a:t> is denoted ~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arithmetic operations = { +, -, *, div, mod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5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Expressions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383463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    - this expression cannot be simplified any further and is therefore said to be in </a:t>
            </a:r>
            <a:r>
              <a:rPr lang="en-US" b="1" i="1" dirty="0">
                <a:solidFill>
                  <a:srgbClr val="FFC000"/>
                </a:solidFill>
              </a:rPr>
              <a:t>normal form</a:t>
            </a:r>
          </a:p>
          <a:p>
            <a:r>
              <a:rPr lang="en-US" dirty="0"/>
              <a:t>5 + 6 </a:t>
            </a:r>
            <a:r>
              <a:rPr lang="en-US" dirty="0">
                <a:sym typeface="Wingdings" panose="05000000000000000000" pitchFamily="2" charset="2"/>
              </a:rPr>
              <a:t> 11</a:t>
            </a:r>
          </a:p>
          <a:p>
            <a:r>
              <a:rPr lang="en-US" dirty="0">
                <a:sym typeface="Wingdings" panose="05000000000000000000" pitchFamily="2" charset="2"/>
              </a:rPr>
              <a:t>5 + 6 + 7  11 + 7  18</a:t>
            </a:r>
          </a:p>
          <a:p>
            <a:r>
              <a:rPr lang="en-US" dirty="0">
                <a:sym typeface="Wingdings" panose="05000000000000000000" pitchFamily="2" charset="2"/>
              </a:rPr>
              <a:t>5 + 6 * 7  5 + 42  47</a:t>
            </a:r>
          </a:p>
          <a:p>
            <a:r>
              <a:rPr lang="en-US" dirty="0">
                <a:sym typeface="Wingdings" panose="05000000000000000000" pitchFamily="2" charset="2"/>
              </a:rPr>
              <a:t>(5 + 6) * 7  11 * 7  77</a:t>
            </a:r>
          </a:p>
          <a:p>
            <a:r>
              <a:rPr lang="en-US" dirty="0">
                <a:sym typeface="Wingdings" panose="05000000000000000000" pitchFamily="2" charset="2"/>
              </a:rPr>
              <a:t>8 * 2 div 4  16 div 4  4</a:t>
            </a:r>
          </a:p>
          <a:p>
            <a:r>
              <a:rPr lang="en-US" dirty="0">
                <a:sym typeface="Wingdings" panose="05000000000000000000" pitchFamily="2" charset="2"/>
              </a:rPr>
              <a:t>5 – 7  ~2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arrow symbol above denotes a computational step which is also referred to as a </a:t>
            </a:r>
            <a:r>
              <a:rPr lang="en-US" b="1" i="1" dirty="0">
                <a:solidFill>
                  <a:srgbClr val="FFC000"/>
                </a:solidFill>
                <a:sym typeface="Wingdings" panose="05000000000000000000" pitchFamily="2" charset="2"/>
              </a:rPr>
              <a:t>reduction</a:t>
            </a:r>
            <a:r>
              <a:rPr lang="en-US" dirty="0">
                <a:sym typeface="Wingdings" panose="05000000000000000000" pitchFamily="2" charset="2"/>
              </a:rPr>
              <a:t>. We say “5 + 6 reduces to 11”.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2" t="11250" r="18613" b="11667"/>
          <a:stretch/>
        </p:blipFill>
        <p:spPr>
          <a:xfrm>
            <a:off x="8724900" y="1295400"/>
            <a:ext cx="3200400" cy="5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594"/>
              </p:ext>
            </p:extLst>
          </p:nvPr>
        </p:nvGraphicFramePr>
        <p:xfrm>
          <a:off x="1922834" y="2262028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06341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38871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228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Operator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Normal Form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5 + 4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2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4 - 5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0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*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div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4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mod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3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44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and Values and Types – Oh my!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3796"/>
              </p:ext>
            </p:extLst>
          </p:nvPr>
        </p:nvGraphicFramePr>
        <p:xfrm>
          <a:off x="2639139" y="2433478"/>
          <a:ext cx="54186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938871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228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Expression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5 + 4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9 :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2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4 - 5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 : </a:t>
                      </a: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0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*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: </a:t>
                      </a: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div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: </a:t>
                      </a: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4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mod 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: </a:t>
                      </a:r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3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SML Interpreter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457325"/>
            <a:ext cx="9324975" cy="489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5475" y="2005293"/>
            <a:ext cx="819150" cy="337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values and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  values = { “”, “a”, …, some large string }</a:t>
            </a:r>
          </a:p>
          <a:p>
            <a:endParaRPr lang="en-US" dirty="0"/>
          </a:p>
          <a:p>
            <a:r>
              <a:rPr lang="en-US" dirty="0"/>
              <a:t>string operation = { ^ 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2981324"/>
            <a:ext cx="4572533" cy="30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7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1858</TotalTime>
  <Words>1159</Words>
  <Application>Microsoft Office PowerPoint</Application>
  <PresentationFormat>Widescreen</PresentationFormat>
  <Paragraphs>256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Wingdings</vt:lpstr>
      <vt:lpstr>Wingdings 3</vt:lpstr>
      <vt:lpstr>Ion</vt:lpstr>
      <vt:lpstr>Types and Values</vt:lpstr>
      <vt:lpstr>PowerPoint Presentation</vt:lpstr>
      <vt:lpstr>Types</vt:lpstr>
      <vt:lpstr>Integer Values and Arithmetic Operations</vt:lpstr>
      <vt:lpstr>Integer Expressions and their Evaluation</vt:lpstr>
      <vt:lpstr>Arithmetic Operations</vt:lpstr>
      <vt:lpstr>Expressions and Values and Types – Oh my!</vt:lpstr>
      <vt:lpstr>SML Interpreter</vt:lpstr>
      <vt:lpstr>String values and Operations</vt:lpstr>
      <vt:lpstr>String Expressions and their Evaluation</vt:lpstr>
      <vt:lpstr>String Operations</vt:lpstr>
      <vt:lpstr>Expressions and values and types</vt:lpstr>
      <vt:lpstr>Tuple Expressions and their Evaluation</vt:lpstr>
      <vt:lpstr>Evaluation of Tuples</vt:lpstr>
      <vt:lpstr>Tuple Types</vt:lpstr>
      <vt:lpstr>Nested Tuples</vt:lpstr>
      <vt:lpstr>SML Interpreter</vt:lpstr>
      <vt:lpstr>Variables, Names, and Identifiers</vt:lpstr>
      <vt:lpstr>Variables</vt:lpstr>
      <vt:lpstr>Variables</vt:lpstr>
      <vt:lpstr>Function Names</vt:lpstr>
      <vt:lpstr>Identifiers</vt:lpstr>
      <vt:lpstr>Tokens and Spaces</vt:lpstr>
      <vt:lpstr>The Structure of a Book</vt:lpstr>
      <vt:lpstr>SML programs also have a Structure</vt:lpstr>
      <vt:lpstr>Lexical Analysis</vt:lpstr>
      <vt:lpstr>put2D_4x2_BLUE(10, 1 + 1);</vt:lpstr>
      <vt:lpstr>Type Systems</vt:lpstr>
      <vt:lpstr>Type Systems</vt:lpstr>
      <vt:lpstr>PowerPoint Presentation</vt:lpstr>
      <vt:lpstr>PowerPoint Presentation</vt:lpstr>
      <vt:lpstr>PowerPoint Presentation</vt:lpstr>
      <vt:lpstr>Limits of Static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and Values</dc:title>
  <dc:creator>Victor Winter</dc:creator>
  <cp:lastModifiedBy>Victor Winter</cp:lastModifiedBy>
  <cp:revision>36</cp:revision>
  <dcterms:created xsi:type="dcterms:W3CDTF">2016-09-05T15:18:33Z</dcterms:created>
  <dcterms:modified xsi:type="dcterms:W3CDTF">2016-09-07T13:04:45Z</dcterms:modified>
</cp:coreProperties>
</file>